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60" r:id="rId3"/>
    <p:sldId id="261" r:id="rId4"/>
    <p:sldId id="266" r:id="rId5"/>
    <p:sldId id="267" r:id="rId6"/>
    <p:sldId id="268" r:id="rId7"/>
    <p:sldId id="270" r:id="rId8"/>
    <p:sldId id="257" r:id="rId9"/>
    <p:sldId id="258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94660"/>
  </p:normalViewPr>
  <p:slideViewPr>
    <p:cSldViewPr>
      <p:cViewPr varScale="1">
        <p:scale>
          <a:sx n="68" d="100"/>
          <a:sy n="68" d="100"/>
        </p:scale>
        <p:origin x="16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7B7BF-865A-4311-B199-9F859932A928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E3A84-C03C-4531-867D-C1E0E8DC3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07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E3A84-C03C-4531-867D-C1E0E8DC34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1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C66D19-D47B-4337-9B5A-BBA7358958C0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FC563C-0365-4412-A789-424F1E3715B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TEORIA</a:t>
            </a:r>
            <a:r>
              <a:rPr lang="sq-AL" sz="3600" dirty="0"/>
              <a:t> </a:t>
            </a:r>
            <a:r>
              <a:rPr lang="en-US" sz="3600" dirty="0"/>
              <a:t> MOLEKULARE</a:t>
            </a:r>
            <a:r>
              <a:rPr lang="sq-AL" sz="3600" dirty="0"/>
              <a:t>- KINETIKE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04800" y="838200"/>
            <a:ext cx="8382000" cy="5181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Parimet </a:t>
            </a:r>
            <a:r>
              <a:rPr lang="sq-AL" sz="3600" dirty="0">
                <a:latin typeface="+mj-lt"/>
              </a:rPr>
              <a:t>themel</a:t>
            </a: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ore t</a:t>
            </a:r>
            <a:r>
              <a:rPr kumimoji="0" lang="sq-AL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ë</a:t>
            </a: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teoris</a:t>
            </a:r>
            <a:r>
              <a:rPr kumimoji="0" lang="sq-AL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ë</a:t>
            </a:r>
            <a:r>
              <a:rPr lang="sq-AL" sz="3600" dirty="0">
                <a:latin typeface="+mj-lt"/>
              </a:rPr>
              <a:t> </a:t>
            </a: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molekulare</a:t>
            </a:r>
            <a:r>
              <a:rPr kumimoji="0" lang="sq-AL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kinetike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sq-AL" sz="2800" dirty="0">
                <a:latin typeface="+mj-lt"/>
              </a:rPr>
              <a:t>Çdo substancë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rb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he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prej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molekulave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lang="sq-AL" sz="2800" dirty="0">
                <a:latin typeface="+mj-lt"/>
              </a:rPr>
              <a:t>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rmjet </a:t>
            </a:r>
            <a:r>
              <a:rPr lang="sq-AL" sz="2800" dirty="0">
                <a:latin typeface="+mj-lt"/>
              </a:rPr>
              <a:t>të të cilëve ekzistojnë hapësira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ndermolekulare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Molekulat e një substance gjenden gjithmonë në lëvizje të pandërprerë dhe të çrregullt (kaotike)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Nd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jet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molekuleve veprojn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forca t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rheq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 dhe refuzuese q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ë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quhen forca </a:t>
            </a: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ndërmolekulare</a:t>
            </a:r>
            <a:endParaRPr lang="sq-AL" sz="2800" dirty="0">
              <a:latin typeface="Calibri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r>
              <a:rPr kumimoji="0" lang="sq-A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Forcat e gravitacionit mes molekulave janë shumë të vogla (nuk përfillen), prandaj merret se forcat ndërmolekulare janë me natyrë elektrike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q"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0" y="571500"/>
            <a:ext cx="91440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q-AL" sz="2400" dirty="0">
                <a:latin typeface="Constantia" pitchFamily="18" charset="0"/>
              </a:rPr>
              <a:t>               </a:t>
            </a:r>
            <a:r>
              <a:rPr lang="de-DE" sz="2800" dirty="0">
                <a:latin typeface="Constantia" pitchFamily="18" charset="0"/>
              </a:rPr>
              <a:t>L</a:t>
            </a:r>
            <a:r>
              <a:rPr lang="sq-AL" sz="2800" dirty="0">
                <a:latin typeface="Constantia" pitchFamily="18" charset="0"/>
              </a:rPr>
              <a:t>ë</a:t>
            </a:r>
            <a:r>
              <a:rPr lang="de-DE" sz="2800" dirty="0">
                <a:latin typeface="Constantia" pitchFamily="18" charset="0"/>
              </a:rPr>
              <a:t>vizja kaotike e molekulave </a:t>
            </a:r>
            <a:r>
              <a:rPr lang="sq-AL" sz="2800" dirty="0">
                <a:latin typeface="Constantia" pitchFamily="18" charset="0"/>
              </a:rPr>
              <a:t>(</a:t>
            </a:r>
            <a:r>
              <a:rPr lang="de-DE" sz="2800" dirty="0">
                <a:latin typeface="Constantia" pitchFamily="18" charset="0"/>
              </a:rPr>
              <a:t>Levizja e Braunit</a:t>
            </a:r>
            <a:r>
              <a:rPr lang="sq-AL" sz="2800" dirty="0">
                <a:latin typeface="Constantia" pitchFamily="18" charset="0"/>
              </a:rPr>
              <a:t>)</a:t>
            </a:r>
            <a:endParaRPr lang="de-DE" sz="2400" dirty="0">
              <a:latin typeface="Constantia" pitchFamily="18" charset="0"/>
            </a:endParaRPr>
          </a:p>
          <a:p>
            <a:r>
              <a:rPr lang="de-DE" sz="2400" dirty="0">
                <a:latin typeface="Constantia" pitchFamily="18" charset="0"/>
              </a:rPr>
              <a:t>T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gjitha grimcat t</a:t>
            </a:r>
            <a:r>
              <a:rPr lang="sq-AL" sz="2400" dirty="0">
                <a:latin typeface="Constantia" pitchFamily="18" charset="0"/>
              </a:rPr>
              <a:t>ë </a:t>
            </a:r>
            <a:r>
              <a:rPr lang="de-DE" sz="2400" dirty="0">
                <a:latin typeface="Constantia" pitchFamily="18" charset="0"/>
              </a:rPr>
              <a:t>cilat jan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pjese p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rb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r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se  t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trupave  makroskopik</a:t>
            </a:r>
            <a:r>
              <a:rPr lang="sq-AL" sz="2400" dirty="0">
                <a:latin typeface="Constantia" pitchFamily="18" charset="0"/>
              </a:rPr>
              <a:t> p</a:t>
            </a:r>
            <a:r>
              <a:rPr lang="de-DE" sz="2400" dirty="0">
                <a:latin typeface="Constantia" pitchFamily="18" charset="0"/>
              </a:rPr>
              <a:t>a marr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parasysh  llojin e tyre gjenden n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levizje t</a:t>
            </a:r>
            <a:r>
              <a:rPr lang="sq-AL" sz="2400" dirty="0">
                <a:latin typeface="Constantia" pitchFamily="18" charset="0"/>
              </a:rPr>
              <a:t>ë </a:t>
            </a:r>
            <a:r>
              <a:rPr lang="de-DE" sz="2400" dirty="0">
                <a:latin typeface="Constantia" pitchFamily="18" charset="0"/>
              </a:rPr>
              <a:t>pand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rprer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dhe</a:t>
            </a:r>
            <a:r>
              <a:rPr lang="sq-AL" sz="2400" dirty="0">
                <a:latin typeface="Constantia" pitchFamily="18" charset="0"/>
              </a:rPr>
              <a:t> </a:t>
            </a:r>
            <a:r>
              <a:rPr lang="de-DE" sz="2400" dirty="0">
                <a:latin typeface="Constantia" pitchFamily="18" charset="0"/>
              </a:rPr>
              <a:t>t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</a:t>
            </a:r>
            <a:r>
              <a:rPr lang="sq-AL" sz="2400" dirty="0">
                <a:latin typeface="Constantia" pitchFamily="18" charset="0"/>
              </a:rPr>
              <a:t>ç</a:t>
            </a:r>
            <a:r>
              <a:rPr lang="de-DE" sz="2400" dirty="0">
                <a:latin typeface="Constantia" pitchFamily="18" charset="0"/>
              </a:rPr>
              <a:t>rregullt t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cilen e quajme </a:t>
            </a:r>
            <a:r>
              <a:rPr lang="sq-AL" sz="2400" b="1" i="1" dirty="0">
                <a:latin typeface="Constantia" pitchFamily="18" charset="0"/>
              </a:rPr>
              <a:t>lëvizje kaotike</a:t>
            </a:r>
            <a:endParaRPr lang="de-DE" sz="2400" b="1" i="1" dirty="0">
              <a:latin typeface="Constantia" pitchFamily="18" charset="0"/>
            </a:endParaRPr>
          </a:p>
          <a:p>
            <a:endParaRPr lang="de-DE" sz="2400" dirty="0">
              <a:latin typeface="Constantia" pitchFamily="18" charset="0"/>
            </a:endParaRPr>
          </a:p>
          <a:p>
            <a:r>
              <a:rPr lang="de-DE" sz="2400" dirty="0">
                <a:latin typeface="Constantia" pitchFamily="18" charset="0"/>
              </a:rPr>
              <a:t>Molekulat e ga</a:t>
            </a:r>
            <a:r>
              <a:rPr lang="sq-AL" sz="2400" dirty="0">
                <a:latin typeface="Constantia" pitchFamily="18" charset="0"/>
              </a:rPr>
              <a:t>zit, lëvizin në mënyrë të çrregullt duke u goditur (si toptha elastik) në mes veti dhe me muret e enës në të cilën gjenden</a:t>
            </a:r>
          </a:p>
          <a:p>
            <a:endParaRPr lang="sq-AL" sz="2400" dirty="0">
              <a:latin typeface="Constantia" pitchFamily="18" charset="0"/>
            </a:endParaRPr>
          </a:p>
          <a:p>
            <a:r>
              <a:rPr lang="sq-AL" sz="2400" dirty="0">
                <a:latin typeface="Constantia" pitchFamily="18" charset="0"/>
              </a:rPr>
              <a:t>Lëvizja e çrregullt e grimcave të imta të substancës, të cilat ndodhen në gaze ose lëngje, quhet </a:t>
            </a:r>
            <a:r>
              <a:rPr lang="sq-AL" sz="2400" b="1" i="1" dirty="0">
                <a:latin typeface="Constantia" pitchFamily="18" charset="0"/>
              </a:rPr>
              <a:t>lëvizja e Braunit</a:t>
            </a:r>
            <a:endParaRPr lang="de-DE" sz="2400" b="1" i="1" dirty="0">
              <a:latin typeface="Constantia" pitchFamily="18" charset="0"/>
            </a:endParaRPr>
          </a:p>
          <a:p>
            <a:endParaRPr lang="de-DE" sz="2400" dirty="0">
              <a:latin typeface="Constantia" pitchFamily="18" charset="0"/>
            </a:endParaRPr>
          </a:p>
          <a:p>
            <a:r>
              <a:rPr lang="de-DE" sz="2400" dirty="0">
                <a:latin typeface="Constantia" pitchFamily="18" charset="0"/>
              </a:rPr>
              <a:t>Teoria  molekulare</a:t>
            </a:r>
            <a:r>
              <a:rPr lang="sq-AL" sz="2400" dirty="0">
                <a:latin typeface="Constantia" pitchFamily="18" charset="0"/>
              </a:rPr>
              <a:t>-kinetike</a:t>
            </a:r>
            <a:r>
              <a:rPr lang="de-DE" sz="2400" dirty="0">
                <a:latin typeface="Constantia" pitchFamily="18" charset="0"/>
              </a:rPr>
              <a:t>  na m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son se levizja kaotike e atomeve </a:t>
            </a:r>
          </a:p>
          <a:p>
            <a:r>
              <a:rPr lang="de-DE" sz="2400" dirty="0">
                <a:latin typeface="Constantia" pitchFamily="18" charset="0"/>
              </a:rPr>
              <a:t>dhe molekulave  t</a:t>
            </a:r>
            <a:r>
              <a:rPr lang="sq-AL" sz="2400" dirty="0">
                <a:latin typeface="Constantia" pitchFamily="18" charset="0"/>
              </a:rPr>
              <a:t>ë </a:t>
            </a:r>
            <a:r>
              <a:rPr lang="de-DE" sz="2400" dirty="0">
                <a:latin typeface="Constantia" pitchFamily="18" charset="0"/>
              </a:rPr>
              <a:t>substanc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s  varet  vet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m  prej temperatures s</a:t>
            </a:r>
            <a:r>
              <a:rPr lang="sq-AL" sz="2400" dirty="0">
                <a:latin typeface="Constantia" pitchFamily="18" charset="0"/>
              </a:rPr>
              <a:t>ë</a:t>
            </a:r>
            <a:r>
              <a:rPr lang="de-DE" sz="2400" dirty="0">
                <a:latin typeface="Constantia" pitchFamily="18" charset="0"/>
              </a:rPr>
              <a:t> </a:t>
            </a:r>
          </a:p>
          <a:p>
            <a:r>
              <a:rPr lang="de-DE" sz="2400" dirty="0">
                <a:latin typeface="Constantia" pitchFamily="18" charset="0"/>
              </a:rPr>
              <a:t>asaj substance.</a:t>
            </a:r>
          </a:p>
          <a:p>
            <a:r>
              <a:rPr lang="de-DE" sz="2400" dirty="0">
                <a:latin typeface="Constantia" pitchFamily="18" charset="0"/>
              </a:rPr>
              <a:t>Levizja</a:t>
            </a:r>
            <a:r>
              <a:rPr lang="sq-AL" sz="2400" dirty="0">
                <a:latin typeface="Constantia" pitchFamily="18" charset="0"/>
              </a:rPr>
              <a:t> e çrregullt</a:t>
            </a:r>
            <a:r>
              <a:rPr lang="de-DE" sz="2400" dirty="0">
                <a:latin typeface="Constantia" pitchFamily="18" charset="0"/>
              </a:rPr>
              <a:t> </a:t>
            </a:r>
            <a:r>
              <a:rPr lang="sq-AL" sz="2400" dirty="0">
                <a:latin typeface="Constantia" pitchFamily="18" charset="0"/>
              </a:rPr>
              <a:t>(</a:t>
            </a:r>
            <a:r>
              <a:rPr lang="de-DE" sz="2400" dirty="0">
                <a:latin typeface="Constantia" pitchFamily="18" charset="0"/>
              </a:rPr>
              <a:t>kaotike</a:t>
            </a:r>
            <a:r>
              <a:rPr lang="sq-AL" sz="2400" dirty="0">
                <a:latin typeface="Constantia" pitchFamily="18" charset="0"/>
              </a:rPr>
              <a:t>) e molekulave shpesh quhet</a:t>
            </a:r>
            <a:r>
              <a:rPr lang="de-DE" sz="2400" dirty="0">
                <a:latin typeface="Constantia" pitchFamily="18" charset="0"/>
              </a:rPr>
              <a:t> </a:t>
            </a:r>
            <a:r>
              <a:rPr lang="de-DE" sz="2400" b="1" i="1" dirty="0">
                <a:latin typeface="Constantia" pitchFamily="18" charset="0"/>
              </a:rPr>
              <a:t>l</a:t>
            </a:r>
            <a:r>
              <a:rPr lang="sq-AL" sz="2400" b="1" i="1" dirty="0">
                <a:latin typeface="Constantia" pitchFamily="18" charset="0"/>
              </a:rPr>
              <a:t>ë</a:t>
            </a:r>
            <a:r>
              <a:rPr lang="de-DE" sz="2400" b="1" i="1" dirty="0">
                <a:latin typeface="Constantia" pitchFamily="18" charset="0"/>
              </a:rPr>
              <a:t>vizje</a:t>
            </a:r>
            <a:r>
              <a:rPr lang="de-DE" sz="2400" dirty="0">
                <a:latin typeface="Constantia" pitchFamily="18" charset="0"/>
              </a:rPr>
              <a:t> </a:t>
            </a:r>
            <a:r>
              <a:rPr lang="sq-AL" sz="2400" b="1" i="1" dirty="0">
                <a:latin typeface="Constantia" pitchFamily="18" charset="0"/>
              </a:rPr>
              <a:t>termike</a:t>
            </a:r>
            <a:r>
              <a:rPr lang="sq-AL" sz="2400" dirty="0">
                <a:latin typeface="Constantia" pitchFamily="18" charset="0"/>
              </a:rPr>
              <a:t>, sepse është e lidhur ngushtë me temperaturën e substancës</a:t>
            </a:r>
            <a:r>
              <a:rPr lang="de-DE" sz="2400" dirty="0">
                <a:latin typeface="Constantia" pitchFamily="18" charset="0"/>
              </a:rPr>
              <a:t>        </a:t>
            </a:r>
          </a:p>
          <a:p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098" name="TextBox 3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7050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sq-AL" sz="2400" dirty="0">
                    <a:latin typeface="Times New Roman" pitchFamily="18" charset="0"/>
                    <a:cs typeface="Times New Roman" pitchFamily="18" charset="0"/>
                  </a:rPr>
                  <a:t>       </a:t>
                </a:r>
                <a:r>
                  <a:rPr lang="sq-AL" sz="2400" b="1" i="1" dirty="0">
                    <a:latin typeface="Times New Roman" pitchFamily="18" charset="0"/>
                    <a:cs typeface="Times New Roman" pitchFamily="18" charset="0"/>
                  </a:rPr>
                  <a:t>Temperatura</a:t>
                </a:r>
                <a:r>
                  <a:rPr lang="sq-AL" sz="2400" dirty="0">
                    <a:latin typeface="Times New Roman" pitchFamily="18" charset="0"/>
                    <a:cs typeface="Times New Roman" pitchFamily="18" charset="0"/>
                  </a:rPr>
                  <a:t> është madhësi fizike themelore, skalare, e cila për nga ana sasiore karakterizon shkallën e nxehtësisë së trupave, gjegjësisht energjinë kinetike të brendshme të lëvizjes kaotike të molekulave.</a:t>
                </a:r>
              </a:p>
              <a:p>
                <a:pPr eaLnBrk="0" hangingPunct="0"/>
                <a:endParaRPr lang="sq-AL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0" hangingPunct="0"/>
                <a:r>
                  <a:rPr lang="sq-AL" sz="2400" dirty="0">
                    <a:latin typeface="Times New Roman" pitchFamily="18" charset="0"/>
                    <a:cs typeface="Times New Roman" pitchFamily="18" charset="0"/>
                  </a:rPr>
                  <a:t>Energjia kinetike mesatare e molekulave të një substance është proporcionale me temperaturën e saj, dhe shprehet me formulën</a:t>
                </a:r>
              </a:p>
              <a:p>
                <a:pPr eaLnBrk="0" hangingPunct="0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de-DE" sz="240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sq-AL" sz="24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sq-AL" sz="24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𝑘</m:t>
                            </m:r>
                          </m:sub>
                        </m:sSub>
                      </m:e>
                    </m:acc>
                  </m:oMath>
                </a14:m>
                <a:r>
                  <a:rPr lang="sq-AL" sz="24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q-AL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sq-AL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sq-AL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a:rPr lang="sq-AL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∙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𝑘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∙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𝑇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 </m:t>
                    </m:r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sq-AL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q-AL" sz="2000" b="0" i="1" smtClean="0">
                        <a:latin typeface="Cambria Math" panose="02040503050406030204" pitchFamily="18" charset="0"/>
                      </a:rPr>
                      <m:t>=1,38∙</m:t>
                    </m:r>
                    <m:sSup>
                      <m:sSupPr>
                        <m:ctrlP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−23</m:t>
                        </m:r>
                      </m:sup>
                    </m:sSup>
                    <m:f>
                      <m:fPr>
                        <m:ctrlP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sq-AL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sq-AL" sz="2000" dirty="0">
                    <a:latin typeface="Constantia" pitchFamily="18" charset="0"/>
                  </a:rPr>
                  <a:t>     konstanta e </a:t>
                </a:r>
                <a:r>
                  <a:rPr lang="sq-AL" sz="2000" b="1" dirty="0">
                    <a:latin typeface="Constantia" pitchFamily="18" charset="0"/>
                  </a:rPr>
                  <a:t>Bolcmanit</a:t>
                </a:r>
              </a:p>
              <a:p>
                <a:endParaRPr lang="sq-AL" sz="2000" b="1" dirty="0">
                  <a:latin typeface="Constantia" pitchFamily="18" charset="0"/>
                </a:endParaRPr>
              </a:p>
              <a:p>
                <a:r>
                  <a:rPr lang="sq-AL" sz="2400" dirty="0">
                    <a:latin typeface="Constantia" pitchFamily="18" charset="0"/>
                  </a:rPr>
                  <a:t>Ndryshimi i i temperaturës shkakton ndryshimin e energjisë kinetike mesatare të molekulave, gjegjësisht</a:t>
                </a:r>
              </a:p>
              <a:p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de-DE" sz="24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sq-AL" sz="24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sq-AL" sz="24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𝑘</m:t>
                            </m:r>
                          </m:sub>
                        </m:sSub>
                      </m:e>
                    </m:acc>
                  </m:oMath>
                </a14:m>
                <a:r>
                  <a:rPr lang="sq-AL" sz="24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q-AL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sq-AL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sq-AL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∙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𝑘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∙∆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𝑇</m:t>
                    </m:r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sq-AL" sz="2400" dirty="0">
                  <a:latin typeface="Constantia" pitchFamily="18" charset="0"/>
                </a:endParaRPr>
              </a:p>
              <a:p>
                <a:endParaRPr lang="sq-AL" sz="2400" dirty="0">
                  <a:latin typeface="Constantia" pitchFamily="18" charset="0"/>
                </a:endParaRPr>
              </a:p>
              <a:p>
                <a:r>
                  <a:rPr lang="sq-AL" sz="2400" dirty="0">
                    <a:latin typeface="Constantia" pitchFamily="18" charset="0"/>
                  </a:rPr>
                  <a:t>Temperatura në të cilën molekulat e gazit nuk bëjnë lëvizje, quhet </a:t>
                </a:r>
                <a:r>
                  <a:rPr lang="sq-AL" sz="2400" b="1" i="1" dirty="0">
                    <a:latin typeface="Constantia" pitchFamily="18" charset="0"/>
                  </a:rPr>
                  <a:t>zero absolute, </a:t>
                </a:r>
                <a14:m>
                  <m:oMath xmlns:m="http://schemas.openxmlformats.org/officeDocument/2006/math"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𝟐𝟕𝟑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endParaRPr lang="sq-AL" sz="2400" b="1" i="1" dirty="0">
                  <a:latin typeface="Constantia" pitchFamily="18" charset="0"/>
                </a:endParaRPr>
              </a:p>
              <a:p>
                <a:r>
                  <a:rPr lang="sq-AL" sz="2400" dirty="0">
                    <a:latin typeface="Constantia" pitchFamily="18" charset="0"/>
                  </a:rPr>
                  <a:t>Lidhja mes temperaturës absolute </a:t>
                </a:r>
                <a14:m>
                  <m:oMath xmlns:m="http://schemas.openxmlformats.org/officeDocument/2006/math">
                    <m:r>
                      <a:rPr lang="sq-AL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𝑇</m:t>
                    </m:r>
                  </m:oMath>
                </a14:m>
                <a:r>
                  <a:rPr lang="sq-AL" sz="2400" dirty="0">
                    <a:latin typeface="Constantia" pitchFamily="18" charset="0"/>
                  </a:rPr>
                  <a:t> dhe temperaturës </a:t>
                </a:r>
                <a14:m>
                  <m:oMath xmlns:m="http://schemas.openxmlformats.org/officeDocument/2006/math">
                    <m:r>
                      <a:rPr lang="sq-AL" sz="2400" b="1" i="1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sq-AL" sz="2400" dirty="0">
                    <a:latin typeface="Constantia" pitchFamily="18" charset="0"/>
                  </a:rPr>
                  <a:t>, e shprehur në gradë celzius, është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q-AL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sq-AL" sz="2400" b="0" i="1" smtClean="0">
                          <a:latin typeface="Cambria Math" panose="02040503050406030204" pitchFamily="18" charset="0"/>
                        </a:rPr>
                        <m:t>=273,15+</m:t>
                      </m:r>
                      <m:r>
                        <a:rPr lang="sq-A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de-DE" sz="2400" dirty="0">
                  <a:latin typeface="Constantia" pitchFamily="18" charset="0"/>
                </a:endParaRPr>
              </a:p>
            </p:txBody>
          </p:sp>
        </mc:Choice>
        <mc:Fallback>
          <p:sp>
            <p:nvSpPr>
              <p:cNvPr id="4098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7050841"/>
              </a:xfrm>
              <a:prstGeom prst="rect">
                <a:avLst/>
              </a:prstGeom>
              <a:blipFill>
                <a:blip r:embed="rId3"/>
                <a:stretch>
                  <a:fillRect l="-1000" t="-691" r="-13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143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sq-AL" sz="2400" dirty="0">
              <a:latin typeface="Constantia" pitchFamily="18" charset="0"/>
            </a:endParaRPr>
          </a:p>
          <a:p>
            <a:r>
              <a:rPr lang="sq-AL" sz="2800" dirty="0">
                <a:latin typeface="Constantia" pitchFamily="18" charset="0"/>
              </a:rPr>
              <a:t>Forcat ndërmolekulare mund të jenë dy llojesh</a:t>
            </a:r>
            <a:r>
              <a:rPr lang="sq-AL" sz="2400" dirty="0">
                <a:latin typeface="Constantia" pitchFamily="18" charset="0"/>
              </a:rPr>
              <a:t>:</a:t>
            </a:r>
          </a:p>
          <a:p>
            <a:r>
              <a:rPr lang="sq-AL" sz="2400" dirty="0">
                <a:latin typeface="Constantia" pitchFamily="18" charset="0"/>
              </a:rPr>
              <a:t>-forca të </a:t>
            </a:r>
            <a:r>
              <a:rPr lang="sq-AL" sz="2400" b="1" dirty="0">
                <a:latin typeface="Constantia" pitchFamily="18" charset="0"/>
              </a:rPr>
              <a:t>kohezionit</a:t>
            </a:r>
          </a:p>
          <a:p>
            <a:r>
              <a:rPr lang="sq-AL" sz="2400" dirty="0">
                <a:latin typeface="Constantia" pitchFamily="18" charset="0"/>
              </a:rPr>
              <a:t>-forca të </a:t>
            </a:r>
            <a:r>
              <a:rPr lang="sq-AL" sz="2400" b="1" dirty="0">
                <a:latin typeface="Constantia" pitchFamily="18" charset="0"/>
              </a:rPr>
              <a:t>ad-hezionit</a:t>
            </a:r>
          </a:p>
          <a:p>
            <a:endParaRPr lang="de-DE" sz="2400" b="1" i="1" dirty="0">
              <a:latin typeface="Constantia" pitchFamily="18" charset="0"/>
            </a:endParaRPr>
          </a:p>
          <a:p>
            <a:r>
              <a:rPr lang="sq-AL" sz="2400" b="1" i="1" dirty="0">
                <a:latin typeface="Constantia" pitchFamily="18" charset="0"/>
              </a:rPr>
              <a:t>           </a:t>
            </a:r>
            <a:r>
              <a:rPr lang="de-DE" sz="2400" b="1" i="1" dirty="0">
                <a:latin typeface="Constantia" pitchFamily="18" charset="0"/>
              </a:rPr>
              <a:t>Forcat </a:t>
            </a:r>
            <a:r>
              <a:rPr lang="sq-AL" sz="2400" b="1" i="1" dirty="0">
                <a:latin typeface="Constantia" pitchFamily="18" charset="0"/>
              </a:rPr>
              <a:t> e kohezionit janë forca tërheqëse ose refuzuese </a:t>
            </a:r>
            <a:r>
              <a:rPr lang="de-DE" sz="2400" b="1" i="1" dirty="0">
                <a:latin typeface="Constantia" pitchFamily="18" charset="0"/>
              </a:rPr>
              <a:t>q</a:t>
            </a:r>
            <a:r>
              <a:rPr lang="sq-AL" sz="2400" b="1" i="1" dirty="0">
                <a:latin typeface="Constantia" pitchFamily="18" charset="0"/>
              </a:rPr>
              <a:t>ë paraqiten ndërmjet molekulave të substancës së njëjtë</a:t>
            </a:r>
          </a:p>
          <a:p>
            <a:endParaRPr lang="sq-AL" sz="2400" dirty="0">
              <a:latin typeface="Constantia" pitchFamily="18" charset="0"/>
            </a:endParaRPr>
          </a:p>
          <a:p>
            <a:r>
              <a:rPr lang="sq-AL" sz="2400" b="1" i="1" dirty="0">
                <a:latin typeface="Constantia" pitchFamily="18" charset="0"/>
              </a:rPr>
              <a:t>          Forct e ad-hezionit janë forca tërheqëse ose refuzuese që paraqiten ndërmjet molekulave të substancave të ndryshme </a:t>
            </a:r>
            <a:endParaRPr lang="de-DE" sz="2000" b="1" i="1" dirty="0">
              <a:latin typeface="Constantia" pitchFamily="18" charset="0"/>
            </a:endParaRPr>
          </a:p>
          <a:p>
            <a:endParaRPr lang="de-DE" sz="2000" b="1" i="1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  <a:p>
            <a:endParaRPr lang="de-DE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-2224920"/>
            <a:ext cx="8763000" cy="895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q-AL" sz="2400" dirty="0">
                <a:latin typeface="Calibri" pitchFamily="34" charset="0"/>
                <a:cs typeface="Calibri" pitchFamily="34" charset="0"/>
              </a:rPr>
              <a:t>Në  natyrë gjenden substance me veti të ndryshme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q-AL" sz="24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    Përvoja ka treguar se në natyrë nuk ka substanca që kanë veti ideale për zbatime të ndryshme, prandaj krijohen substanca artificiale, të cilat janë rezultat i kombinimit të substancave natyrale dhe proceseve teknologjike të caktuara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  Që të krijohen substanca me veti të caktuara, është e domosdoshe që të njihen strukturat e substancave dhe ligjhmëritë që paraqiten me rastin e kombinimit të tyre dhe ndikimit të faktorëve të jashtëm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q-AL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Shkenca e cila meret me studimin e atyre dukurive quhet</a:t>
            </a:r>
            <a:r>
              <a:rPr lang="sq-AL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fizika molekulare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q-AL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    Molekulat janë grimca më të imta të një substance që i ka të gjitha  vetitë e asaj substance </a:t>
            </a:r>
            <a:endParaRPr lang="en-US" sz="24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" y="4287797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 txBox="1">
                <a:spLocks/>
              </p:cNvSpPr>
              <p:nvPr/>
            </p:nvSpPr>
            <p:spPr>
              <a:xfrm>
                <a:off x="685800" y="762001"/>
                <a:ext cx="7772400" cy="4876800"/>
              </a:xfrm>
              <a:prstGeom prst="rect">
                <a:avLst/>
              </a:prstGeom>
            </p:spPr>
            <p:txBody>
              <a:bodyPr>
                <a:normAutofit fontScale="25000" lnSpcReduction="20000"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b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r>
                  <a:rPr lang="sq-AL" sz="9600" b="1" i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Atomi është pjesa më e imtë e një elementi kimik, që i ka të gjitha vetitë e atij elementi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br>
                  <a:rPr kumimoji="0" lang="de-DE" sz="9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r>
                  <a:rPr kumimoji="0" lang="sq-AL" sz="9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  <a:t>     Atomet dhe molekulat kanë dimenzione shumë të vogla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sq-AL" sz="96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Te shumica e substancave, rrezja molekulare është e rendi</a:t>
                </a:r>
              </a:p>
              <a:p>
                <a:pPr lvl="0">
                  <a:spcBef>
                    <a:spcPct val="0"/>
                  </a:spcBef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0" lang="de-DE" sz="9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sSupPr>
                      <m:e>
                        <m:r>
                          <a:rPr kumimoji="0" lang="sq-AL" sz="9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10</m:t>
                        </m:r>
                      </m:e>
                      <m:sup>
                        <m:r>
                          <a:rPr kumimoji="0" lang="sq-AL" sz="9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−10</m:t>
                        </m:r>
                      </m:sup>
                    </m:sSup>
                  </m:oMath>
                </a14:m>
                <a:r>
                  <a:rPr kumimoji="0" lang="sq-AL" sz="9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  <a:t>m,    ndërsa</a:t>
                </a:r>
                <a:r>
                  <a:rPr kumimoji="0" lang="sq-AL" sz="9800" b="0" i="0" u="none" strike="noStrike" kern="1200" cap="none" spc="0" normalizeH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  <a:t> masa e tyre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sq-AL" sz="98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sSupPr>
                      <m:e>
                        <m:r>
                          <a:rPr kumimoji="0" lang="sq-AL" sz="98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10</m:t>
                        </m:r>
                      </m:e>
                      <m:sup>
                        <m:r>
                          <a:rPr kumimoji="0" lang="sq-AL" sz="98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−27</m:t>
                        </m:r>
                      </m:sup>
                    </m:sSup>
                    <m:r>
                      <a:rPr kumimoji="0" lang="sq-AL" sz="9800" b="0" i="1" u="none" strike="noStrike" kern="1200" cap="none" spc="0" normalizeH="0" noProof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+mj-cs"/>
                      </a:rPr>
                      <m:t>𝑘𝑔</m:t>
                    </m:r>
                  </m:oMath>
                </a14:m>
                <a:br>
                  <a:rPr kumimoji="0" lang="de-DE" sz="9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9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endParaRPr kumimoji="0" lang="de-DE" sz="9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de-DE" sz="98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N</a:t>
                </a:r>
                <a:r>
                  <a:rPr lang="sq-AL" sz="98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ë praktikë, matja e masës së molekulave dhe atomeve në </a:t>
                </a:r>
                <a:r>
                  <a:rPr lang="sq-AL" sz="9800" b="1" i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kg</a:t>
                </a:r>
                <a:r>
                  <a:rPr lang="sq-AL" sz="98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ose</a:t>
                </a:r>
                <a:r>
                  <a:rPr lang="sq-AL" sz="9800" b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</a:t>
                </a:r>
                <a:r>
                  <a:rPr lang="sq-AL" sz="9800" b="1" i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g  </a:t>
                </a:r>
                <a:r>
                  <a:rPr lang="sq-AL" sz="98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është e papërshtatshme, prandaj përdoret </a:t>
                </a:r>
                <a:r>
                  <a:rPr lang="sq-AL" sz="9800" b="1" i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njësia</a:t>
                </a:r>
                <a:r>
                  <a:rPr lang="sq-AL" sz="98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</a:t>
                </a:r>
                <a:r>
                  <a:rPr lang="sq-AL" sz="9800" b="1" i="1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atomike e masës</a:t>
                </a:r>
                <a:endParaRPr kumimoji="0" lang="de-DE" sz="9800" b="1" i="1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  <a:p>
                <a:pPr lvl="0">
                  <a:spcBef>
                    <a:spcPct val="0"/>
                  </a:spcBef>
                  <a:defRPr/>
                </a:pPr>
                <a:br>
                  <a:rPr kumimoji="0" lang="de-DE" sz="9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br>
                  <a:rPr kumimoji="0" lang="de-DE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</a:br>
                <a:endPara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762001"/>
                <a:ext cx="7772400" cy="4876800"/>
              </a:xfrm>
              <a:prstGeom prst="rect">
                <a:avLst/>
              </a:prstGeom>
              <a:blipFill>
                <a:blip r:embed="rId2"/>
                <a:stretch>
                  <a:fillRect l="-1333" r="-1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0" y="714375"/>
            <a:ext cx="7858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>
                <a:latin typeface="Constantia" pitchFamily="18" charset="0"/>
              </a:rPr>
              <a:t>                        </a:t>
            </a:r>
            <a:r>
              <a:rPr lang="de-DE" sz="2800" dirty="0">
                <a:latin typeface="Constantia" pitchFamily="18" charset="0"/>
              </a:rPr>
              <a:t>Madh</a:t>
            </a:r>
            <a:r>
              <a:rPr lang="sq-AL" sz="2800" dirty="0">
                <a:latin typeface="Constantia" pitchFamily="18" charset="0"/>
              </a:rPr>
              <a:t>ë</a:t>
            </a:r>
            <a:r>
              <a:rPr lang="de-DE" sz="2800" dirty="0">
                <a:latin typeface="Constantia" pitchFamily="18" charset="0"/>
              </a:rPr>
              <a:t>sia dhe masa e molekulave</a:t>
            </a:r>
            <a:endParaRPr lang="en-US" sz="2800" dirty="0">
              <a:latin typeface="Constant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TextBox 5"/>
              <p:cNvSpPr txBox="1">
                <a:spLocks noChangeArrowheads="1"/>
              </p:cNvSpPr>
              <p:nvPr/>
            </p:nvSpPr>
            <p:spPr bwMode="auto">
              <a:xfrm>
                <a:off x="4689" y="533400"/>
                <a:ext cx="9144000" cy="63042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de-DE" sz="2000" dirty="0">
                  <a:latin typeface="Constantia" pitchFamily="18" charset="0"/>
                </a:endParaRPr>
              </a:p>
              <a:p>
                <a:endParaRPr lang="sq-AL" sz="2000" dirty="0">
                  <a:latin typeface="Constantia" pitchFamily="18" charset="0"/>
                </a:endParaRPr>
              </a:p>
              <a:p>
                <a:endParaRPr lang="de-DE" sz="2000" dirty="0">
                  <a:latin typeface="Constantia" pitchFamily="18" charset="0"/>
                </a:endParaRPr>
              </a:p>
              <a:p>
                <a:r>
                  <a:rPr lang="de-DE" sz="2400" dirty="0"/>
                  <a:t>M</a:t>
                </a:r>
                <a:r>
                  <a:rPr lang="sq-AL" sz="2400" dirty="0"/>
                  <a:t>olekulat</a:t>
                </a:r>
                <a:r>
                  <a:rPr lang="de-DE" sz="2400" dirty="0"/>
                  <a:t> dallohen  mes tyre me :</a:t>
                </a:r>
              </a:p>
              <a:p>
                <a:r>
                  <a:rPr lang="de-DE" sz="2400" i="1" dirty="0"/>
                  <a:t>1.Madh</a:t>
                </a:r>
                <a:r>
                  <a:rPr lang="sq-AL" sz="2400" i="1" dirty="0"/>
                  <a:t>ë</a:t>
                </a:r>
                <a:r>
                  <a:rPr lang="de-DE" sz="2400" i="1" dirty="0"/>
                  <a:t>si</a:t>
                </a:r>
              </a:p>
              <a:p>
                <a:r>
                  <a:rPr lang="de-DE" sz="2400" i="1" dirty="0"/>
                  <a:t>2.Mas</a:t>
                </a:r>
                <a:r>
                  <a:rPr lang="sq-AL" sz="2400" i="1" dirty="0"/>
                  <a:t>ë</a:t>
                </a:r>
                <a:endParaRPr lang="de-DE" sz="2400" i="1" dirty="0"/>
              </a:p>
              <a:p>
                <a:r>
                  <a:rPr lang="de-DE" sz="2400" i="1" dirty="0"/>
                  <a:t>3.Form</a:t>
                </a:r>
                <a:r>
                  <a:rPr lang="sq-AL" sz="2400" i="1" dirty="0"/>
                  <a:t>ë</a:t>
                </a:r>
                <a:r>
                  <a:rPr lang="de-DE" sz="2400" i="1" dirty="0"/>
                  <a:t> dhe nd</a:t>
                </a:r>
                <a:r>
                  <a:rPr lang="sq-AL" sz="2400" i="1" dirty="0"/>
                  <a:t>ë</a:t>
                </a:r>
                <a:r>
                  <a:rPr lang="de-DE" sz="2400" i="1" dirty="0"/>
                  <a:t>rtim</a:t>
                </a:r>
              </a:p>
              <a:p>
                <a:endParaRPr lang="sq-AL" sz="2400" dirty="0"/>
              </a:p>
              <a:p>
                <a:r>
                  <a:rPr lang="de-DE" sz="2400" dirty="0"/>
                  <a:t>P.sh. Molekula  e   O 2   e ka diametrin   0,3 nm    ajo   H2O  0,26 nm     H2  0,23 nm</a:t>
                </a:r>
              </a:p>
              <a:p>
                <a:r>
                  <a:rPr lang="de-DE" sz="2400" dirty="0"/>
                  <a:t>Molekulat e albuminave jan</a:t>
                </a:r>
                <a:r>
                  <a:rPr lang="sq-AL" sz="2400" dirty="0"/>
                  <a:t>ë</a:t>
                </a:r>
                <a:r>
                  <a:rPr lang="de-DE" sz="2400" dirty="0"/>
                  <a:t> m</a:t>
                </a:r>
                <a:r>
                  <a:rPr lang="sq-AL" sz="2400" dirty="0"/>
                  <a:t>ë</a:t>
                </a:r>
                <a:r>
                  <a:rPr lang="de-DE" sz="2400" dirty="0"/>
                  <a:t> t</a:t>
                </a:r>
                <a:r>
                  <a:rPr lang="sq-AL" sz="2400" dirty="0"/>
                  <a:t>ë</a:t>
                </a:r>
                <a:r>
                  <a:rPr lang="de-DE" sz="2400" dirty="0"/>
                  <a:t> m</a:t>
                </a:r>
                <a:r>
                  <a:rPr lang="sq-AL" sz="2400" dirty="0"/>
                  <a:t>ë</a:t>
                </a:r>
                <a:r>
                  <a:rPr lang="de-DE" sz="2400" dirty="0"/>
                  <a:t>dha    4,3 nm</a:t>
                </a:r>
              </a:p>
              <a:p>
                <a:endParaRPr lang="de-DE" sz="2400" dirty="0"/>
              </a:p>
              <a:p>
                <a:r>
                  <a:rPr lang="de-DE" sz="2400" dirty="0"/>
                  <a:t>  </a:t>
                </a:r>
                <a:r>
                  <a:rPr lang="sq-AL" sz="2400" dirty="0"/>
                  <a:t>N</a:t>
                </a:r>
                <a:r>
                  <a:rPr lang="de-DE" sz="2400" dirty="0"/>
                  <a:t>j</a:t>
                </a:r>
                <a:r>
                  <a:rPr lang="sq-AL" sz="2400" dirty="0"/>
                  <a:t>ë</a:t>
                </a:r>
                <a:r>
                  <a:rPr lang="de-DE" sz="2400" dirty="0"/>
                  <a:t>si</a:t>
                </a:r>
                <a:r>
                  <a:rPr lang="sq-AL" sz="2400" dirty="0"/>
                  <a:t>a</a:t>
                </a:r>
                <a:r>
                  <a:rPr lang="de-DE" sz="2400" dirty="0"/>
                  <a:t> atomike e mases </a:t>
                </a:r>
                <a:r>
                  <a:rPr lang="sq-AL" sz="2400" dirty="0"/>
                  <a:t>quhet</a:t>
                </a:r>
                <a:r>
                  <a:rPr lang="de-DE" sz="2400" dirty="0"/>
                  <a:t>  1/ 12  pjese e mases se izotopit</a:t>
                </a:r>
                <a:r>
                  <a:rPr lang="sq-AL" sz="2400" dirty="0"/>
                  <a:t> të karbonit</a:t>
                </a:r>
                <a:r>
                  <a:rPr lang="de-DE" sz="2400" dirty="0"/>
                  <a:t>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sq-AL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sq-AL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a:rPr lang="sq-AL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sPre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 </a:t>
                </a:r>
                <a:endParaRPr lang="de-DE" sz="2400" baseline="30000" dirty="0"/>
              </a:p>
              <a:p>
                <a:r>
                  <a:rPr lang="de-DE" sz="2000" dirty="0">
                    <a:latin typeface="Constantia" pitchFamily="18" charset="0"/>
                  </a:rPr>
                  <a:t> </a:t>
                </a:r>
              </a:p>
              <a:p>
                <a:endParaRPr lang="de-DE" sz="2000" dirty="0">
                  <a:latin typeface="Constantia" pitchFamily="18" charset="0"/>
                </a:endParaRPr>
              </a:p>
              <a:p>
                <a:endParaRPr lang="de-DE" sz="2000" dirty="0">
                  <a:latin typeface="Constantia" pitchFamily="18" charset="0"/>
                </a:endParaRPr>
              </a:p>
              <a:p>
                <a:endParaRPr lang="en-US" dirty="0">
                  <a:latin typeface="Constantia" pitchFamily="18" charset="0"/>
                </a:endParaRPr>
              </a:p>
            </p:txBody>
          </p:sp>
        </mc:Choice>
        <mc:Fallback xmlns="">
          <p:sp>
            <p:nvSpPr>
              <p:cNvPr id="307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9" y="533400"/>
                <a:ext cx="9144000" cy="6304226"/>
              </a:xfrm>
              <a:prstGeom prst="rect">
                <a:avLst/>
              </a:prstGeom>
              <a:blipFill>
                <a:blip r:embed="rId2"/>
                <a:stretch>
                  <a:fillRect l="-1067" r="-42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098" name="Text Placeholder 4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571500" y="714375"/>
                <a:ext cx="7772400" cy="1509713"/>
              </a:xfrm>
            </p:spPr>
            <p:txBody>
              <a:bodyPr>
                <a:noAutofit/>
              </a:bodyPr>
              <a:lstStyle/>
              <a:p>
                <a:r>
                  <a:rPr lang="sq-AL" sz="2400" i="1" dirty="0"/>
                  <a:t>Masë atomike (A) e një elementi kimik, quhet raporti i masës së atomit të atij elementi ndaj 1/12 pjesë të masës së izotopit të karbonit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sq-AL" sz="2400" i="1" dirty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sPre>
                    <m:r>
                      <a:rPr lang="de-DE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q-AL" sz="2400" i="1" dirty="0"/>
              </a:p>
              <a:p>
                <a:endParaRPr lang="sq-AL" sz="2400" i="1" dirty="0"/>
              </a:p>
              <a:p>
                <a:r>
                  <a:rPr lang="sq-AL" sz="2400" i="1" dirty="0"/>
                  <a:t>Masë molekulare (M) e ndonjë substance, quhet raporti i masës së molekulës së kësaj substance ndaj 1/12 pjesë të masës së izotopit të karbonit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sq-AL" sz="2400" i="1" dirty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sPre>
                    <m:r>
                      <a:rPr lang="de-DE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q-AL" sz="2400" i="1" dirty="0"/>
              </a:p>
              <a:p>
                <a:endParaRPr lang="sq-AL" sz="2400" i="1" dirty="0"/>
              </a:p>
              <a:p>
                <a:r>
                  <a:rPr lang="sq-AL" sz="2400" i="1" dirty="0"/>
                  <a:t>Masa molare është masa e sasisë së substancës prej </a:t>
                </a:r>
                <a:r>
                  <a:rPr lang="sq-AL" sz="2400" i="1" u="sng" dirty="0"/>
                  <a:t>një mol</a:t>
                </a:r>
              </a:p>
              <a:p>
                <a:endParaRPr lang="sq-AL" sz="2400" i="1" dirty="0"/>
              </a:p>
              <a:p>
                <a:r>
                  <a:rPr lang="sq-AL" sz="2400" i="1" dirty="0"/>
                  <a:t>Masa molekulare relative shpreh sa herë masa e molekulave të substancës është më e madhe ose më e vogël se  1/12 pjesë e masës së izotopit të karbonit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sq-AL" sz="2400" i="1" dirty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a:rPr lang="sq-AL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sPre>
                    <m:r>
                      <a:rPr lang="de-DE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q-AL" sz="2400" i="1" dirty="0"/>
              </a:p>
            </p:txBody>
          </p:sp>
        </mc:Choice>
        <mc:Fallback>
          <p:sp>
            <p:nvSpPr>
              <p:cNvPr id="4098" name="Tex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71500" y="714375"/>
                <a:ext cx="7772400" cy="1509713"/>
              </a:xfrm>
              <a:blipFill>
                <a:blip r:embed="rId2"/>
                <a:stretch>
                  <a:fillRect l="-1804" t="-3226" r="-1412" b="-260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0" y="149"/>
            <a:ext cx="5790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q-AL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lang="de-DE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Njesia   1u=1</a:t>
            </a:r>
            <a:r>
              <a:rPr lang="sq-AL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de-DE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660 565  10</a:t>
            </a:r>
            <a:r>
              <a:rPr lang="de-DE" sz="2400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27</a:t>
            </a:r>
            <a:r>
              <a:rPr lang="de-DE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kg</a:t>
            </a:r>
            <a:endParaRPr lang="de-DE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122" name="TextBox 13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7945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sq-AL" sz="2400" b="1" i="1" dirty="0"/>
                  <a:t>          </a:t>
                </a:r>
                <a:r>
                  <a:rPr lang="de-DE" sz="2400" b="1" i="1" dirty="0"/>
                  <a:t>Moli 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sht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 ajo sasi e substanc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s e cila p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rmban aq nj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si elementare (grimca) sa atome ka ne 0.012 kilogram t</a:t>
                </a:r>
                <a:r>
                  <a:rPr lang="sq-AL" sz="2400" b="1" i="1" dirty="0"/>
                  <a:t>ë</a:t>
                </a:r>
                <a:r>
                  <a:rPr lang="de-DE" sz="2400" b="1" i="1" dirty="0"/>
                  <a:t> izotopit te karbonit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de-DE" sz="2400" b="1" i="1" dirty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sq-AL" sz="2400" b="1" i="1" dirty="0"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  <m:sup>
                        <m:r>
                          <a:rPr lang="sq-AL" sz="2400" b="1" i="1">
                            <a:latin typeface="Cambria Math" panose="02040503050406030204" pitchFamily="18" charset="0"/>
                          </a:rPr>
                          <m:t>𝟏𝟐</m:t>
                        </m:r>
                      </m:sup>
                      <m:e>
                        <m:r>
                          <a:rPr lang="sq-AL" sz="2400" b="1" i="1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sPre>
                  </m:oMath>
                </a14:m>
                <a:r>
                  <a:rPr lang="de-DE" sz="2400" b="1" i="1" baseline="30000" dirty="0"/>
                  <a:t> </a:t>
                </a:r>
                <a:r>
                  <a:rPr lang="de-DE" sz="2400" b="1" i="1" dirty="0"/>
                  <a:t> </a:t>
                </a:r>
                <a:endParaRPr lang="sq-AL" sz="2400" b="1" i="1" dirty="0"/>
              </a:p>
              <a:p>
                <a:endParaRPr lang="sq-AL" sz="2000" dirty="0">
                  <a:latin typeface="Constantia" pitchFamily="18" charset="0"/>
                </a:endParaRPr>
              </a:p>
              <a:p>
                <a:r>
                  <a:rPr lang="de-DE" sz="2000" dirty="0">
                    <a:latin typeface="Constantia" pitchFamily="18" charset="0"/>
                  </a:rPr>
                  <a:t>Kur perdoret moli,</a:t>
                </a:r>
                <a:r>
                  <a:rPr lang="sq-AL" sz="2000" dirty="0">
                    <a:latin typeface="Constantia" pitchFamily="18" charset="0"/>
                  </a:rPr>
                  <a:t> </a:t>
                </a:r>
                <a:r>
                  <a:rPr lang="de-DE" sz="2000" dirty="0">
                    <a:latin typeface="Constantia" pitchFamily="18" charset="0"/>
                  </a:rPr>
                  <a:t>duhet  te theksohet </a:t>
                </a:r>
                <a:r>
                  <a:rPr lang="sq-AL" sz="2000" dirty="0">
                    <a:latin typeface="Constantia" pitchFamily="18" charset="0"/>
                  </a:rPr>
                  <a:t>se</a:t>
                </a:r>
                <a:r>
                  <a:rPr lang="de-DE" sz="2000" dirty="0">
                    <a:latin typeface="Constantia" pitchFamily="18" charset="0"/>
                  </a:rPr>
                  <a:t> grimca elementare mund te jene: atome molekula,</a:t>
                </a:r>
                <a:r>
                  <a:rPr lang="sq-AL" sz="2000" dirty="0">
                    <a:latin typeface="Constantia" pitchFamily="18" charset="0"/>
                  </a:rPr>
                  <a:t>  </a:t>
                </a:r>
                <a:r>
                  <a:rPr lang="de-DE" sz="2000" dirty="0">
                    <a:latin typeface="Constantia" pitchFamily="18" charset="0"/>
                  </a:rPr>
                  <a:t>jone, elektronet etj..,ose grupe te caktuara te ketyre grimcave.</a:t>
                </a:r>
                <a:endParaRPr lang="sq-AL" sz="2000" dirty="0">
                  <a:latin typeface="Constantia" pitchFamily="18" charset="0"/>
                </a:endParaRPr>
              </a:p>
              <a:p>
                <a:r>
                  <a:rPr lang="sq-AL" sz="2400" b="1" i="1" dirty="0">
                    <a:latin typeface="Constantia" pitchFamily="18" charset="0"/>
                  </a:rPr>
                  <a:t>          Numri i Avogadros paraqet numrin e molekulave në i mol të çfarëdo substance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q-AL" sz="24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sq-AL" sz="24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sq-AL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q-AL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sq-AL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q-AL" sz="2400" b="1" i="1" smtClean="0">
                          <a:latin typeface="Cambria Math" panose="02040503050406030204" pitchFamily="18" charset="0"/>
                        </a:rPr>
                        <m:t>𝟎𝟐𝟑</m:t>
                      </m:r>
                      <m:r>
                        <a:rPr lang="sq-AL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𝟐𝟑</m:t>
                          </m:r>
                        </m:sup>
                      </m:sSup>
                      <m:f>
                        <m:fPr>
                          <m:ctrlP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𝒎𝒐𝒍𝒆𝒌𝒖𝒍𝒂</m:t>
                          </m:r>
                        </m:num>
                        <m:den>
                          <m:r>
                            <a:rPr lang="sq-AL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𝒎𝒐𝒍</m:t>
                          </m:r>
                        </m:den>
                      </m:f>
                    </m:oMath>
                  </m:oMathPara>
                </a14:m>
                <a:endParaRPr lang="sq-AL" sz="2400" b="1" i="1" dirty="0">
                  <a:latin typeface="Constantia" pitchFamily="18" charset="0"/>
                </a:endParaRPr>
              </a:p>
              <a:p>
                <a:endParaRPr lang="de-DE" sz="2400" b="1" i="1" dirty="0">
                  <a:latin typeface="Constantia" pitchFamily="18" charset="0"/>
                </a:endParaRPr>
              </a:p>
              <a:p>
                <a:r>
                  <a:rPr lang="sq-AL" sz="2400" b="1" i="1" dirty="0">
                    <a:latin typeface="Constantia" pitchFamily="18" charset="0"/>
                  </a:rPr>
                  <a:t>Vëllimi molar quhet vëllimi që zen 1 mol i çfarëdo substance në kushte normale (</a:t>
                </a:r>
                <a14:m>
                  <m:oMath xmlns:m="http://schemas.openxmlformats.org/officeDocument/2006/math"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           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𝒅𝒉𝒆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q-AL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q-AL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sq-AL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𝑷𝒂</m:t>
                    </m:r>
                    <m:r>
                      <a:rPr lang="sq-AL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                            </m:t>
                    </m:r>
                  </m:oMath>
                </a14:m>
                <a:endParaRPr lang="sq-AL" sz="2400" b="1" i="1" dirty="0">
                  <a:latin typeface="Constantia" pitchFamily="18" charset="0"/>
                </a:endParaRPr>
              </a:p>
              <a:p>
                <a:endParaRPr lang="de-DE" dirty="0">
                  <a:latin typeface="Constantia" pitchFamily="18" charset="0"/>
                </a:endParaRPr>
              </a:p>
              <a:p>
                <a:endParaRPr lang="de-DE" dirty="0">
                  <a:latin typeface="Constantia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q-AL" sz="2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de-DE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</m:sub>
                      </m:sSub>
                      <m:r>
                        <a:rPr lang="sq-AL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q-AL" sz="2000" b="1" i="1" smtClean="0">
                          <a:latin typeface="Cambria Math" panose="02040503050406030204" pitchFamily="18" charset="0"/>
                        </a:rPr>
                        <m:t>𝟐𝟐</m:t>
                      </m:r>
                      <m:r>
                        <a:rPr lang="sq-AL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q-AL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f>
                        <m:fPr>
                          <m:ctrlPr>
                            <a:rPr lang="sq-AL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q-AL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q-AL" sz="2000" b="1" i="1" smtClean="0">
                                  <a:latin typeface="Cambria Math" panose="02040503050406030204" pitchFamily="18" charset="0"/>
                                </a:rPr>
                                <m:t>𝒅𝒎</m:t>
                              </m:r>
                            </m:e>
                            <m:sup>
                              <m:r>
                                <a:rPr lang="sq-AL" sz="2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sq-AL" sz="2000" b="1" i="1" smtClean="0">
                              <a:latin typeface="Cambria Math" panose="02040503050406030204" pitchFamily="18" charset="0"/>
                            </a:rPr>
                            <m:t>𝒎𝒐𝒍</m:t>
                          </m:r>
                        </m:den>
                      </m:f>
                    </m:oMath>
                  </m:oMathPara>
                </a14:m>
                <a:endParaRPr lang="de-DE" sz="2000" b="1" dirty="0">
                  <a:latin typeface="Constantia" pitchFamily="18" charset="0"/>
                </a:endParaRPr>
              </a:p>
              <a:p>
                <a:endParaRPr lang="de-DE" sz="2000" dirty="0">
                  <a:latin typeface="Constantia" pitchFamily="18" charset="0"/>
                </a:endParaRPr>
              </a:p>
              <a:p>
                <a:endParaRPr lang="en-US" sz="2000" dirty="0">
                  <a:latin typeface="Constantia" pitchFamily="18" charset="0"/>
                </a:endParaRPr>
              </a:p>
              <a:p>
                <a:endParaRPr lang="de-DE" sz="2000" dirty="0"/>
              </a:p>
              <a:p>
                <a:endParaRPr lang="de-DE" dirty="0">
                  <a:latin typeface="Constantia" pitchFamily="18" charset="0"/>
                </a:endParaRPr>
              </a:p>
              <a:p>
                <a:endParaRPr lang="de-DE" dirty="0">
                  <a:latin typeface="Constantia" pitchFamily="18" charset="0"/>
                </a:endParaRPr>
              </a:p>
              <a:p>
                <a:endParaRPr lang="en-US" dirty="0">
                  <a:latin typeface="Constantia" pitchFamily="18" charset="0"/>
                </a:endParaRPr>
              </a:p>
            </p:txBody>
          </p:sp>
        </mc:Choice>
        <mc:Fallback>
          <p:sp>
            <p:nvSpPr>
              <p:cNvPr id="5122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7945060"/>
              </a:xfrm>
              <a:prstGeom prst="rect">
                <a:avLst/>
              </a:prstGeom>
              <a:blipFill>
                <a:blip r:embed="rId2"/>
                <a:stretch>
                  <a:fillRect l="-1000" t="-614" r="-1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46" name="TextBox 3"/>
              <p:cNvSpPr txBox="1">
                <a:spLocks noChangeArrowheads="1"/>
              </p:cNvSpPr>
              <p:nvPr/>
            </p:nvSpPr>
            <p:spPr bwMode="auto">
              <a:xfrm>
                <a:off x="1" y="301625"/>
                <a:ext cx="9144000" cy="5960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de-DE" sz="2400" dirty="0">
                  <a:latin typeface="Constantia" pitchFamily="18" charset="0"/>
                </a:endParaRPr>
              </a:p>
              <a:p>
                <a:r>
                  <a:rPr lang="de-DE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itchFamily="18" charset="0"/>
                  </a:rPr>
                  <a:t>Ligji i Avogardos thot</a:t>
                </a:r>
                <a:r>
                  <a:rPr lang="sq-AL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itchFamily="18" charset="0"/>
                  </a:rPr>
                  <a:t>ë</a:t>
                </a:r>
                <a:r>
                  <a:rPr lang="de-DE" sz="2400" b="1" dirty="0">
                    <a:latin typeface="Constantia" pitchFamily="18" charset="0"/>
                  </a:rPr>
                  <a:t>:</a:t>
                </a:r>
                <a:endParaRPr lang="sq-AL" sz="2400" b="1" dirty="0">
                  <a:latin typeface="Constantia" pitchFamily="18" charset="0"/>
                </a:endParaRPr>
              </a:p>
              <a:p>
                <a:r>
                  <a:rPr lang="de-DE" sz="2400" b="1" dirty="0">
                    <a:latin typeface="Constantia" pitchFamily="18" charset="0"/>
                  </a:rPr>
                  <a:t> </a:t>
                </a:r>
                <a:r>
                  <a:rPr lang="de-DE" sz="2400" b="1" i="1" dirty="0">
                    <a:latin typeface="Constantia" pitchFamily="18" charset="0"/>
                  </a:rPr>
                  <a:t>Numri i njejt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i molekulave 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gaz</a:t>
                </a:r>
                <a:r>
                  <a:rPr lang="sq-AL" sz="2400" b="1" i="1" dirty="0">
                    <a:latin typeface="Constantia" pitchFamily="18" charset="0"/>
                  </a:rPr>
                  <a:t>e</a:t>
                </a:r>
                <a:r>
                  <a:rPr lang="de-DE" sz="2400" b="1" i="1" dirty="0">
                    <a:latin typeface="Constantia" pitchFamily="18" charset="0"/>
                  </a:rPr>
                  <a:t>ve t</a:t>
                </a:r>
                <a:r>
                  <a:rPr lang="sq-AL" sz="2400" b="1" i="1" dirty="0">
                    <a:latin typeface="Constantia" pitchFamily="18" charset="0"/>
                  </a:rPr>
                  <a:t>ë </a:t>
                </a:r>
                <a:r>
                  <a:rPr lang="de-DE" sz="2400" b="1" i="1" dirty="0">
                    <a:latin typeface="Constantia" pitchFamily="18" charset="0"/>
                  </a:rPr>
                  <a:t>ndrysh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m n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shtypje dhe temperatur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njejt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 ka vellim 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njejt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endParaRPr lang="de-DE" sz="2400" b="1" i="1" dirty="0">
                  <a:latin typeface="Constantia" pitchFamily="18" charset="0"/>
                </a:endParaRPr>
              </a:p>
              <a:p>
                <a:r>
                  <a:rPr lang="de-DE" sz="2400" b="1" i="1" dirty="0">
                    <a:latin typeface="Constantia" pitchFamily="18" charset="0"/>
                  </a:rPr>
                  <a:t> Ne temp</a:t>
                </a:r>
                <a:r>
                  <a:rPr lang="sq-AL" sz="2400" b="1" i="1" dirty="0">
                    <a:latin typeface="Constantia" pitchFamily="18" charset="0"/>
                  </a:rPr>
                  <a:t>eraturë</a:t>
                </a:r>
                <a:r>
                  <a:rPr lang="de-DE" sz="2400" b="1" i="1" dirty="0">
                    <a:latin typeface="Constantia" pitchFamily="18" charset="0"/>
                  </a:rPr>
                  <a:t> zero grade</a:t>
                </a:r>
                <a:r>
                  <a:rPr lang="sq-AL" sz="2400" b="1" i="1" dirty="0">
                    <a:latin typeface="Constantia" pitchFamily="18" charset="0"/>
                  </a:rPr>
                  <a:t> C</a:t>
                </a:r>
                <a:r>
                  <a:rPr lang="de-DE" sz="2400" b="1" i="1" dirty="0">
                    <a:latin typeface="Constantia" pitchFamily="18" charset="0"/>
                  </a:rPr>
                  <a:t> dhe shtypje normale  moli i </a:t>
                </a:r>
                <a:r>
                  <a:rPr lang="sq-AL" sz="2400" b="1" i="1" dirty="0">
                    <a:latin typeface="Constantia" pitchFamily="18" charset="0"/>
                  </a:rPr>
                  <a:t>ç</a:t>
                </a:r>
                <a:r>
                  <a:rPr lang="de-DE" sz="2400" b="1" i="1" dirty="0">
                    <a:latin typeface="Constantia" pitchFamily="18" charset="0"/>
                  </a:rPr>
                  <a:t>fardo gazi do</a:t>
                </a:r>
              </a:p>
              <a:p>
                <a:r>
                  <a:rPr lang="sq-AL" sz="2400" b="1" i="1" dirty="0">
                    <a:latin typeface="Constantia" pitchFamily="18" charset="0"/>
                  </a:rPr>
                  <a:t>të</a:t>
                </a:r>
                <a:r>
                  <a:rPr lang="de-DE" sz="2400" b="1" i="1" dirty="0">
                    <a:latin typeface="Constantia" pitchFamily="18" charset="0"/>
                  </a:rPr>
                  <a:t> ket</a:t>
                </a:r>
                <a:r>
                  <a:rPr lang="sq-AL" sz="2400" b="1" i="1" dirty="0">
                    <a:latin typeface="Constantia" pitchFamily="18" charset="0"/>
                  </a:rPr>
                  <a:t>ë</a:t>
                </a:r>
                <a:r>
                  <a:rPr lang="de-DE" sz="2400" b="1" i="1" dirty="0">
                    <a:latin typeface="Constantia" pitchFamily="18" charset="0"/>
                  </a:rPr>
                  <a:t>  VELLIM </a:t>
                </a:r>
                <a14:m>
                  <m:oMath xmlns:m="http://schemas.openxmlformats.org/officeDocument/2006/math"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𝟐𝟐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q-AL" sz="2400" b="1" i="1" smtClean="0">
                        <a:latin typeface="Cambria Math" panose="02040503050406030204" pitchFamily="18" charset="0"/>
                      </a:rPr>
                      <m:t>𝟒</m:t>
                    </m:r>
                    <m:f>
                      <m:fPr>
                        <m:ctrlPr>
                          <a:rPr lang="sq-AL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q-AL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q-AL" sz="2400" b="1" i="1" smtClean="0">
                                <a:latin typeface="Cambria Math" panose="02040503050406030204" pitchFamily="18" charset="0"/>
                              </a:rPr>
                              <m:t>𝒅𝒎</m:t>
                            </m:r>
                          </m:e>
                          <m:sup>
                            <m:r>
                              <a:rPr lang="sq-AL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q-AL" sz="2400" b="1" i="1" smtClean="0">
                            <a:latin typeface="Cambria Math" panose="02040503050406030204" pitchFamily="18" charset="0"/>
                          </a:rPr>
                          <m:t>𝒎𝒐𝒍</m:t>
                        </m:r>
                      </m:den>
                    </m:f>
                  </m:oMath>
                </a14:m>
                <a:endParaRPr lang="sq-AL" sz="2400" b="1" dirty="0">
                  <a:latin typeface="Constantia" pitchFamily="18" charset="0"/>
                </a:endParaRPr>
              </a:p>
              <a:p>
                <a:r>
                  <a:rPr lang="de-DE" sz="2400" dirty="0">
                    <a:latin typeface="Constantia" pitchFamily="18" charset="0"/>
                  </a:rPr>
                  <a:t> </a:t>
                </a:r>
              </a:p>
              <a:p>
                <a:endParaRPr lang="en-US" sz="2400" dirty="0">
                  <a:latin typeface="Constantia" pitchFamily="18" charset="0"/>
                </a:endParaRPr>
              </a:p>
              <a:p>
                <a:r>
                  <a:rPr lang="sq-AL" sz="2400" dirty="0">
                    <a:latin typeface="Constantia" pitchFamily="18" charset="0"/>
                  </a:rPr>
                  <a:t>Sasia e substancës njehsohet me formulën:</a:t>
                </a:r>
              </a:p>
              <a:p>
                <a:r>
                  <a:rPr lang="sq-AL" sz="2400" dirty="0">
                    <a:latin typeface="Constantia" pitchFamily="18" charset="0"/>
                  </a:rPr>
                  <a:t>                                 </a:t>
                </a:r>
                <a14:m>
                  <m:oMath xmlns:m="http://schemas.openxmlformats.org/officeDocument/2006/math"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q-AL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q-AL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q-AL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                </m:t>
                    </m:r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q-AL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q-AL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sq-AL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q-AL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sq-AL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sq-AL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</m:t>
                    </m:r>
                  </m:oMath>
                </a14:m>
                <a:endParaRPr lang="en-US" sz="2400" dirty="0">
                  <a:latin typeface="Constantia" pitchFamily="18" charset="0"/>
                </a:endParaRPr>
              </a:p>
              <a:p>
                <a:endParaRPr lang="en-US" dirty="0">
                  <a:latin typeface="Constantia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𝑛𝑢𝑚𝑟𝑖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𝑚𝑜𝑙𝑒𝑘𝑢𝑙𝑎𝑣𝑒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ë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𝑛𝑑𝑜𝑛𝑗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ë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𝑠𝑢𝑏𝑠𝑡𝑎𝑛𝑐𝑒</m:t>
                      </m:r>
                    </m:oMath>
                  </m:oMathPara>
                </a14:m>
                <a:endParaRPr lang="sq-AL" b="0" i="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sq-AL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𝑚𝑎𝑠𝑎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𝑛𝑑𝑜𝑛𝑗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ë 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𝑠𝑢𝑏𝑠𝑡𝑎𝑛𝑐𝑒</m:t>
                      </m:r>
                    </m:oMath>
                  </m:oMathPara>
                </a14:m>
                <a:endParaRPr lang="sq-AL" dirty="0">
                  <a:latin typeface="Constantia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𝑚𝑎𝑠𝑎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q-AL" b="0" i="1" smtClean="0">
                          <a:latin typeface="Cambria Math" panose="02040503050406030204" pitchFamily="18" charset="0"/>
                        </a:rPr>
                        <m:t>𝑚𝑜𝑙𝑎𝑟</m:t>
                      </m:r>
                      <m:r>
                        <a:rPr lang="sq-AL" i="1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sq-AL" dirty="0">
                  <a:latin typeface="Constantia" pitchFamily="18" charset="0"/>
                </a:endParaRPr>
              </a:p>
              <a:p>
                <a:endParaRPr lang="en-US" dirty="0">
                  <a:latin typeface="Constantia" pitchFamily="18" charset="0"/>
                </a:endParaRPr>
              </a:p>
            </p:txBody>
          </p:sp>
        </mc:Choice>
        <mc:Fallback xmlns="">
          <p:sp>
            <p:nvSpPr>
              <p:cNvPr id="6146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" y="301625"/>
                <a:ext cx="9144000" cy="5960221"/>
              </a:xfrm>
              <a:prstGeom prst="rect">
                <a:avLst/>
              </a:prstGeom>
              <a:blipFill>
                <a:blip r:embed="rId2"/>
                <a:stretch>
                  <a:fillRect l="-106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1$$K0\Desktop\image00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0"/>
            <a:ext cx="4800600" cy="3581400"/>
          </a:xfrm>
          <a:prstGeom prst="rect">
            <a:avLst/>
          </a:prstGeom>
          <a:noFill/>
        </p:spPr>
      </p:pic>
      <p:pic>
        <p:nvPicPr>
          <p:cNvPr id="1028" name="Picture 4" descr="C:\Users\R1$$K0\Desktop\untitled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038600"/>
            <a:ext cx="1961905" cy="1714286"/>
          </a:xfrm>
          <a:prstGeom prst="rect">
            <a:avLst/>
          </a:prstGeom>
          <a:noFill/>
        </p:spPr>
      </p:pic>
      <p:pic>
        <p:nvPicPr>
          <p:cNvPr id="6" name="Picture 3" descr="C:\Users\R1$$K0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124200"/>
            <a:ext cx="3581400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1$$K0\Desktop\BCA2ASYFICA35N4LOCAO4C27BCA7G31Z3CA4L4HH6CAPL8OZYCAGVLKWWCA0QSZYTCADK5ASZCAKCE1C2CAJYYFTDCA3MEV0RCAGGNDV1CAEUY5M1CA933IY2CA7EHCP7CA7V14LZCAH0OJ29CAYHWHO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14400"/>
            <a:ext cx="3200400" cy="1524000"/>
          </a:xfrm>
          <a:prstGeom prst="rect">
            <a:avLst/>
          </a:prstGeom>
          <a:noFill/>
        </p:spPr>
      </p:pic>
      <p:pic>
        <p:nvPicPr>
          <p:cNvPr id="3075" name="Picture 3" descr="C:\Users\R1$$K0\Desktop\SCAKRM4YHCABL0GR5CAKP0PDICAJEPNB8CADZH14QCAXCT66BCAD9I059CAA1YTRACASAE1SOCAQEK93PCAFUI6YFCAVNGQFSCAOIWNIRCAI205HPCA600DWRCAKPPDWOCAZ5ITBWCAHTUF42CACZCOI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838200"/>
            <a:ext cx="2466975" cy="1847850"/>
          </a:xfrm>
          <a:prstGeom prst="rect">
            <a:avLst/>
          </a:prstGeom>
          <a:noFill/>
        </p:spPr>
      </p:pic>
      <p:pic>
        <p:nvPicPr>
          <p:cNvPr id="3076" name="Picture 4" descr="C:\Users\R1$$K0\Desktop\7CAKKOKV6CAGFV34BCASPDIMXCAHA6P2WCAMVRL3SCANS0V6PCA2EZ93SCA61Q7R9CACK2S51CAQ1VBBECAPOET7JCAXZUYBNCA53TUPZCA5QW70HCAC0HOBNCAY2KQGPCAHBMPVHCAZT4MY9CAJIKXZV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276600"/>
            <a:ext cx="2628900" cy="1743075"/>
          </a:xfrm>
          <a:prstGeom prst="rect">
            <a:avLst/>
          </a:prstGeom>
          <a:noFill/>
        </p:spPr>
      </p:pic>
      <p:pic>
        <p:nvPicPr>
          <p:cNvPr id="3077" name="Picture 5" descr="C:\Users\R1$$K0\Desktop\9CAP0UCPKCA2U65QYCACY6WARCAP6ZVRVCA4DJ8DJCAL5BJCECA18DQ5TCA5NNIMKCASKKM40CAKNAJLXCAPJ9EMWCA6383ELCANAO1E6CAT5RJDSCAZJ6NDFCASEBO6RCAZRHU17CAJZW142CACR20H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3048000"/>
            <a:ext cx="2619375" cy="1743075"/>
          </a:xfrm>
          <a:prstGeom prst="rect">
            <a:avLst/>
          </a:prstGeom>
          <a:noFill/>
        </p:spPr>
      </p:pic>
      <p:pic>
        <p:nvPicPr>
          <p:cNvPr id="3078" name="Picture 6" descr="C:\Users\R1$$K0\Desktop\TCAXQCKFACAJAFKSWCAV8DG33CANQRP1GCAFZLEPSCAPAKG4ACASG51UVCAC023BRCA4XRI46CANOT64WCAHJO4C5CA1BHPRRCA3OCTJ3CA2IF7GICA9O1ILRCAO2IBGVCAIY6BF6CAXSBZ6VCA77UGG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3048000"/>
            <a:ext cx="23622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263</TotalTime>
  <Words>1065</Words>
  <Application>Microsoft Office PowerPoint</Application>
  <PresentationFormat>On-screen Show (4:3)</PresentationFormat>
  <Paragraphs>121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Constantia</vt:lpstr>
      <vt:lpstr>Times New Roman</vt:lpstr>
      <vt:lpstr>Wingdings</vt:lpstr>
      <vt:lpstr>Wingdings 2</vt:lpstr>
      <vt:lpstr>Flow</vt:lpstr>
      <vt:lpstr>TEORIA  MOLEKULARE- KINETIKE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KINETIKE MOLEKULARE</dc:title>
  <dc:creator>R1$$K0</dc:creator>
  <cp:lastModifiedBy>User</cp:lastModifiedBy>
  <cp:revision>46</cp:revision>
  <dcterms:created xsi:type="dcterms:W3CDTF">2011-02-12T19:47:19Z</dcterms:created>
  <dcterms:modified xsi:type="dcterms:W3CDTF">2020-03-24T22:02:28Z</dcterms:modified>
</cp:coreProperties>
</file>